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02036-C7F7-4DEB-9B30-D2B2374287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A68C7-B67D-4CA7-A762-6448AD2DA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5418E-D7FA-4B92-8124-A99BF30B9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0C6BE-9ED7-4E17-A262-91DDCAB7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BB847-7F92-45F7-BD13-3CD43ABB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90B3-7375-41D6-9DC3-48B980B4A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8D946-4D5B-4201-AA01-AA07867E2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DD6E-52DE-4AF3-9910-DE31435C9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7F9EA-C8AE-48C2-BA0E-73BD0A30E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B0663-C866-4966-8EBD-FA52D90E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22FB7-2A27-4E5C-8732-1E478037C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9E7381-8A7D-4945-B110-0D544AEFE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7BC65-5750-412B-81DB-55D157C8C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B3EAF-AE9D-41C6-87DA-130E1DCC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97476-DCF0-4E90-A89D-0CBE1962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1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3E7F1-0B85-4551-BDC7-97AE02375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9A9B5-411A-42DE-89DA-6A2A412E6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53D08-0788-450E-8470-B622138C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C42B1-3504-4DA3-BB06-B0A63FA55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D4FD1-FB45-468E-BCBB-9311EE740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7DCC-FCB2-4CF4-B849-2B1D7C596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C15DA-9BD1-420E-8DFE-3B97DC71C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5385A-5DD4-4E4A-AF25-BD88A8CFE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54073-5D74-4CC7-B306-A53E8F1B7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A8506-FFDE-4820-9EA8-4EA2A558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8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FD206-A729-4CF9-B1FB-A5DC041B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8CEC-C9AC-4135-BF1A-8FFA03D40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70C206-A7AA-4A2D-B6C5-BFE378C93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E3C8E-6239-4DDF-BB74-D0FB4EBA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3E7D1-AECE-4410-9C16-CB8791E7F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DEF17-6756-4B47-803A-777A2B34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AA709-2AF3-49F1-A792-7106D94BE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6A70F-E7AD-4958-83D3-E6C49E07B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37A57-CFFC-401E-B1C1-D48FF393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B5449-3697-40D6-86CB-4F914B10BE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AA95F-E60D-4C2A-8FF3-DAA1550F58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E9388-FDAF-493E-A6D6-F0C53CE4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8E318C-D719-49DD-AC69-8616A23E6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7E834E-6545-41E1-A4F0-BD6602716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4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BAF65-14BC-4EEC-86BA-4C098916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F972F0-A8E4-4B3D-9877-A8A83AEF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612AF-5ADF-4B00-B873-86F526F2C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6C638-1F49-4242-B5D4-A5E6059F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6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380D4-479D-4A9C-A6C7-EB4A14461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79FFCD-DAB3-47CB-9C07-4A031B51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3DDFB-B89B-42A9-B2F5-EADB53DB5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2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1EEBF-5678-4713-92E6-7EA698C83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AD3A8-7D9A-44F7-8435-5CA5F7F20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33247-5E70-4E47-A988-2622AD780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FD762-280D-4758-B19F-1AE87046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3BD96-46A0-43A8-AB01-7BA493E7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4F91A-207A-4BF5-8C69-8D69D4949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1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8F47A-6DA1-4E67-B5FC-FBF677DC4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091B85-2995-477D-A3F3-FDC1BBED9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D3C587-BA56-4A27-B7E4-5312B8480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E7ECC-B011-4E7B-B233-0D7571BA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E2BB8-A2B8-4516-9746-39881252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334F2-686F-4224-86AF-6E97583F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4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7EBA5-9E49-4214-9E44-582E730B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C8C5B-AFA2-4618-B752-6B796EA06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C6CE8-28A8-4385-B81C-899BD6B48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6930A-6E9A-44E9-A7B8-0294EE228A0A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55920-8247-4D10-80CF-9532BFB3F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9B470-75D4-4863-92D4-D6D523F0C3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F42D-87E8-41D3-A985-399D8787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4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1E559-5B1B-4DC9-8295-D2F482A082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652342-C18D-4E01-A12D-446B0989C68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952" y="1934696"/>
            <a:ext cx="4485314" cy="3150534"/>
          </a:xfrm>
          <a:prstGeom prst="rect">
            <a:avLst/>
          </a:pr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2DDE8EEF-2B71-4FDC-9079-EABA03EA6D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7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0CEF691-FF47-4EC7-82E5-AA43AB8E857A}"/>
              </a:ext>
            </a:extLst>
          </p:cNvPr>
          <p:cNvSpPr/>
          <p:nvPr/>
        </p:nvSpPr>
        <p:spPr>
          <a:xfrm>
            <a:off x="0" y="365125"/>
            <a:ext cx="12192000" cy="1161671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370A8-1011-498E-9BC1-EE57D2F5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Purpose of Title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02F1-030A-4DAD-903C-426630BA6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Title I, Part A is a federally funded grant program intended to provide all children significant opportunity to receive a fair, equitable, and high-quality education, and to close educational achievement gaps.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C426D-5FF0-45E7-A721-3294611A68E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610" y="4394868"/>
            <a:ext cx="2729218" cy="19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73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70A8-1011-498E-9BC1-EE57D2F5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Title I Parent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02F1-030A-4DAD-903C-426630BA6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21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All schools receiving Title I, Part A funds are required to convene an annual Title I, Part A parent meeting</a:t>
            </a:r>
          </a:p>
          <a:p>
            <a:r>
              <a:rPr lang="en-US" dirty="0"/>
              <a:t>to inform parents and families of their school’s participation</a:t>
            </a:r>
          </a:p>
          <a:p>
            <a:r>
              <a:rPr lang="en-US" dirty="0"/>
              <a:t>to explain the requirements of the Title I, Part A program</a:t>
            </a:r>
          </a:p>
          <a:p>
            <a:r>
              <a:rPr lang="en-US" dirty="0"/>
              <a:t>to explain the right of parents to be involved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C426D-5FF0-45E7-A721-3294611A68E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610" y="4394868"/>
            <a:ext cx="2729218" cy="19170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D4ABE7-B645-466E-9C05-A7A7F5D588D3}"/>
              </a:ext>
            </a:extLst>
          </p:cNvPr>
          <p:cNvSpPr/>
          <p:nvPr/>
        </p:nvSpPr>
        <p:spPr>
          <a:xfrm>
            <a:off x="0" y="365125"/>
            <a:ext cx="12192000" cy="151002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0033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81998C-AACE-4817-9224-8E8367605F14}"/>
              </a:ext>
            </a:extLst>
          </p:cNvPr>
          <p:cNvSpPr/>
          <p:nvPr/>
        </p:nvSpPr>
        <p:spPr>
          <a:xfrm>
            <a:off x="0" y="1551191"/>
            <a:ext cx="12192000" cy="151002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985012-FFB1-4DC1-A62B-A96A237D57A6}"/>
              </a:ext>
            </a:extLst>
          </p:cNvPr>
          <p:cNvSpPr/>
          <p:nvPr/>
        </p:nvSpPr>
        <p:spPr>
          <a:xfrm>
            <a:off x="0" y="365125"/>
            <a:ext cx="12192000" cy="1161671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370A8-1011-498E-9BC1-EE57D2F5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Title I, Part A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02F1-030A-4DAD-903C-426630BA6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90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All five Red Oak ISD Elementary campuses operate a School Wide Title I Program. Title I funds are utilized for:</a:t>
            </a:r>
          </a:p>
          <a:p>
            <a:r>
              <a:rPr lang="en-US" dirty="0"/>
              <a:t>Instructional Coaches</a:t>
            </a:r>
          </a:p>
          <a:p>
            <a:r>
              <a:rPr lang="en-US" dirty="0"/>
              <a:t>Literacy Specialists</a:t>
            </a:r>
          </a:p>
          <a:p>
            <a:r>
              <a:rPr lang="en-US" dirty="0"/>
              <a:t>Instructional Materials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C426D-5FF0-45E7-A721-3294611A68E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610" y="4394868"/>
            <a:ext cx="2729218" cy="19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70A8-1011-498E-9BC1-EE57D2F5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Reservation of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02F1-030A-4DAD-903C-426630BA6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23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Any school district with a Title I, Part A allocation exceeding $500,000 is required by statute to set-aside 1% of its Title I, Part A allocation for parent and family engagement.</a:t>
            </a:r>
          </a:p>
          <a:p>
            <a:r>
              <a:rPr lang="en-US" dirty="0"/>
              <a:t>Of that 1%, 90% must be allocated to the Title I schools in the district to implement school-level parent and family engagement.</a:t>
            </a:r>
          </a:p>
          <a:p>
            <a:r>
              <a:rPr lang="en-US" dirty="0"/>
              <a:t>Red Oak ISD allocates 100% of the 1% to Title I campuses for parent and family engagement activities.</a:t>
            </a:r>
          </a:p>
          <a:p>
            <a:r>
              <a:rPr lang="en-US" dirty="0"/>
              <a:t>Title I, Part A parents have the right to be involved in </a:t>
            </a:r>
            <a:br>
              <a:rPr lang="en-US" dirty="0"/>
            </a:br>
            <a:r>
              <a:rPr lang="en-US" dirty="0"/>
              <a:t>the decisions regarding how these funds will be used </a:t>
            </a:r>
            <a:br>
              <a:rPr lang="en-US" dirty="0"/>
            </a:br>
            <a:r>
              <a:rPr lang="en-US" dirty="0"/>
              <a:t>for parent and family engagement activities.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C426D-5FF0-45E7-A721-3294611A68E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502" y="4575843"/>
            <a:ext cx="2729218" cy="19170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26E9938-56C3-4FD3-B687-449DABA97EB1}"/>
              </a:ext>
            </a:extLst>
          </p:cNvPr>
          <p:cNvSpPr/>
          <p:nvPr/>
        </p:nvSpPr>
        <p:spPr>
          <a:xfrm>
            <a:off x="0" y="365125"/>
            <a:ext cx="12192000" cy="151002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0033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2D7AF0-D56F-4FC5-957F-91606C994E83}"/>
              </a:ext>
            </a:extLst>
          </p:cNvPr>
          <p:cNvSpPr/>
          <p:nvPr/>
        </p:nvSpPr>
        <p:spPr>
          <a:xfrm>
            <a:off x="0" y="1551191"/>
            <a:ext cx="12192000" cy="151002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2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47436-A543-493F-9108-C8BD246953E8}"/>
              </a:ext>
            </a:extLst>
          </p:cNvPr>
          <p:cNvSpPr/>
          <p:nvPr/>
        </p:nvSpPr>
        <p:spPr>
          <a:xfrm>
            <a:off x="0" y="365125"/>
            <a:ext cx="12192000" cy="1161671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370A8-1011-498E-9BC1-EE57D2F5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Parent and Family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02F1-030A-4DAD-903C-426630BA6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463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One of the greatest success factors is parental involvement in the education of their children.</a:t>
            </a:r>
          </a:p>
          <a:p>
            <a:r>
              <a:rPr lang="en-US" dirty="0"/>
              <a:t>We encourage parent and family participation in our school through a variety of methods.</a:t>
            </a:r>
          </a:p>
          <a:p>
            <a:r>
              <a:rPr lang="en-US" dirty="0"/>
              <a:t>We welcome you and your family.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C426D-5FF0-45E7-A721-3294611A68E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502" y="4575843"/>
            <a:ext cx="2729218" cy="19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8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70A8-1011-498E-9BC1-EE57D2F5A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02F1-030A-4DAD-903C-426630BA6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463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Parents have the right to request information regarding the qualifications of their child’s teacher.</a:t>
            </a:r>
          </a:p>
          <a:p>
            <a:r>
              <a:rPr lang="en-US" dirty="0"/>
              <a:t>Schools are required to notify parents that the students has been assigned, or has been taught for more four or more consecutive weeks by, a teacher who does not meet applicable State certification requirements at the grade level and subject area in which the teacher has been assigned.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C426D-5FF0-45E7-A721-3294611A68E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502" y="4575843"/>
            <a:ext cx="2729218" cy="19170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9E95185-37EF-44CD-A327-B114A5C69D1E}"/>
              </a:ext>
            </a:extLst>
          </p:cNvPr>
          <p:cNvSpPr/>
          <p:nvPr/>
        </p:nvSpPr>
        <p:spPr>
          <a:xfrm>
            <a:off x="0" y="365125"/>
            <a:ext cx="12192000" cy="151002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0033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19CB36-7966-40D0-9E8A-84D381803A13}"/>
              </a:ext>
            </a:extLst>
          </p:cNvPr>
          <p:cNvSpPr/>
          <p:nvPr/>
        </p:nvSpPr>
        <p:spPr>
          <a:xfrm>
            <a:off x="0" y="1551191"/>
            <a:ext cx="12192000" cy="151002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1E559-5B1B-4DC9-8295-D2F482A082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652342-C18D-4E01-A12D-446B0989C68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119" y="740896"/>
            <a:ext cx="4485314" cy="315053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7ABB755-1D98-41ED-AB50-35626AA3D408}"/>
              </a:ext>
            </a:extLst>
          </p:cNvPr>
          <p:cNvSpPr txBox="1">
            <a:spLocks/>
          </p:cNvSpPr>
          <p:nvPr/>
        </p:nvSpPr>
        <p:spPr>
          <a:xfrm>
            <a:off x="6820250" y="4267333"/>
            <a:ext cx="3959603" cy="1655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/>
              <a:t>Dr. Susanna Campbell</a:t>
            </a:r>
          </a:p>
          <a:p>
            <a:pPr algn="r"/>
            <a:r>
              <a:rPr lang="en-US" sz="1800" dirty="0"/>
              <a:t>Director of Interventions and Grants</a:t>
            </a:r>
          </a:p>
          <a:p>
            <a:pPr algn="r"/>
            <a:r>
              <a:rPr lang="en-US" sz="1800" dirty="0"/>
              <a:t>972.617.2941 Ext: 4028</a:t>
            </a:r>
          </a:p>
          <a:p>
            <a:pPr algn="r"/>
            <a:r>
              <a:rPr lang="en-US" sz="1800" dirty="0"/>
              <a:t>susanna.campbell@redoakisd.org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0927A43-B0A9-4A3E-9F29-45F6D184FB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73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371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Purpose of Title I</vt:lpstr>
      <vt:lpstr>Annual Title I Parent Meeting</vt:lpstr>
      <vt:lpstr>Title I, Part A Program</vt:lpstr>
      <vt:lpstr>Reservation of Funds</vt:lpstr>
      <vt:lpstr>Parent and Family Engagement</vt:lpstr>
      <vt:lpstr>Teacher Qualifications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Susanna</dc:creator>
  <cp:lastModifiedBy>Hernandez, Yahaira</cp:lastModifiedBy>
  <cp:revision>12</cp:revision>
  <dcterms:created xsi:type="dcterms:W3CDTF">2023-08-24T20:55:55Z</dcterms:created>
  <dcterms:modified xsi:type="dcterms:W3CDTF">2023-08-31T21:04:30Z</dcterms:modified>
</cp:coreProperties>
</file>